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ED6A97-86CC-4341-A1D7-10FD53ABD6FA}">
  <a:tblStyle styleId="{FEED6A97-86CC-4341-A1D7-10FD53ABD6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d3059787d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3059787d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d3059787d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d3059787d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d3059787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d3059787d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d3059787d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d3059787d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d3059787d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d3059787d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d3059787d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d3059787d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d3059787d2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d3059787d2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d3059787d2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d3059787d2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d3059787d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d3059787d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d3059787d2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d3059787d2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d3059787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d3059787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d0ceb63a5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d0ceb63a5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d0ceb63a5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d0ceb63a5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d0ceb63a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d0ceb63a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d0ceb63a5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d0ceb63a5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d1fac5b7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d1fac5b7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d0fc7349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d0fc7349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d0fc7349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d0fc7349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d1fac5b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d1fac5b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d3059787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d3059787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d3059787d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d3059787d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d3059787d2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d3059787d2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d3059787d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d3059787d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d3059787d2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d3059787d2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d3059787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d3059787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en.wikipedia.org/wiki/Computer_science" TargetMode="External"/><Relationship Id="rId4" Type="http://schemas.openxmlformats.org/officeDocument/2006/relationships/hyperlink" Target="https://en.wikipedia.org/wiki/Algorith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6.png"/><Relationship Id="rId10" Type="http://schemas.openxmlformats.org/officeDocument/2006/relationships/hyperlink" Target="https://en.wikipedia.org/wiki/Bubble_sort#cite_note-Knuth-6" TargetMode="External"/><Relationship Id="rId9" Type="http://schemas.openxmlformats.org/officeDocument/2006/relationships/hyperlink" Target="https://en.wikipedia.org/wiki/The_Art_of_Computer_Programming" TargetMode="External"/><Relationship Id="rId5" Type="http://schemas.openxmlformats.org/officeDocument/2006/relationships/hyperlink" Target="https://en.wikipedia.org/wiki/Jargon_File" TargetMode="External"/><Relationship Id="rId6" Type="http://schemas.openxmlformats.org/officeDocument/2006/relationships/hyperlink" Target="https://en.wikipedia.org/wiki/Bogosort" TargetMode="External"/><Relationship Id="rId7" Type="http://schemas.openxmlformats.org/officeDocument/2006/relationships/hyperlink" Target="https://en.wikipedia.org/wiki/Bubble_sort#cite_note-5" TargetMode="External"/><Relationship Id="rId8" Type="http://schemas.openxmlformats.org/officeDocument/2006/relationships/hyperlink" Target="https://en.wikipedia.org/wiki/Donald_Knuth"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493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2023-01-13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152" name="Google Shape;15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Loop Iteration #3</a:t>
            </a:r>
            <a:endParaRPr/>
          </a:p>
        </p:txBody>
      </p:sp>
      <p:sp>
        <p:nvSpPr>
          <p:cNvPr id="153" name="Google Shape;153;p22"/>
          <p:cNvSpPr txBox="1"/>
          <p:nvPr/>
        </p:nvSpPr>
        <p:spPr>
          <a:xfrm>
            <a:off x="25000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154" name="Google Shape;154;p22"/>
          <p:cNvSpPr txBox="1"/>
          <p:nvPr/>
        </p:nvSpPr>
        <p:spPr>
          <a:xfrm>
            <a:off x="3571925" y="2148975"/>
            <a:ext cx="3933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155" name="Google Shape;155;p22"/>
          <p:cNvSpPr txBox="1"/>
          <p:nvPr/>
        </p:nvSpPr>
        <p:spPr>
          <a:xfrm>
            <a:off x="41078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156" name="Google Shape;156;p22"/>
          <p:cNvSpPr txBox="1"/>
          <p:nvPr/>
        </p:nvSpPr>
        <p:spPr>
          <a:xfrm>
            <a:off x="4643825" y="21489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157" name="Google Shape;157;p22"/>
          <p:cNvSpPr txBox="1"/>
          <p:nvPr/>
        </p:nvSpPr>
        <p:spPr>
          <a:xfrm>
            <a:off x="51797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158" name="Google Shape;158;p22"/>
          <p:cNvSpPr txBox="1"/>
          <p:nvPr/>
        </p:nvSpPr>
        <p:spPr>
          <a:xfrm>
            <a:off x="5715725" y="21489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159" name="Google Shape;159;p22"/>
          <p:cNvSpPr txBox="1"/>
          <p:nvPr/>
        </p:nvSpPr>
        <p:spPr>
          <a:xfrm>
            <a:off x="62516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160" name="Google Shape;160;p22"/>
          <p:cNvSpPr txBox="1"/>
          <p:nvPr/>
        </p:nvSpPr>
        <p:spPr>
          <a:xfrm>
            <a:off x="2380350" y="16928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 Identify minimum value in array [2..N-1]</a:t>
            </a:r>
            <a:endParaRPr/>
          </a:p>
        </p:txBody>
      </p:sp>
      <p:sp>
        <p:nvSpPr>
          <p:cNvPr id="161" name="Google Shape;161;p22"/>
          <p:cNvSpPr txBox="1"/>
          <p:nvPr/>
        </p:nvSpPr>
        <p:spPr>
          <a:xfrm>
            <a:off x="2380350" y="29120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 Swap it into position 2</a:t>
            </a:r>
            <a:endParaRPr/>
          </a:p>
        </p:txBody>
      </p:sp>
      <p:sp>
        <p:nvSpPr>
          <p:cNvPr id="162" name="Google Shape;162;p22"/>
          <p:cNvSpPr txBox="1"/>
          <p:nvPr/>
        </p:nvSpPr>
        <p:spPr>
          <a:xfrm>
            <a:off x="25000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163" name="Google Shape;163;p22"/>
          <p:cNvSpPr txBox="1"/>
          <p:nvPr/>
        </p:nvSpPr>
        <p:spPr>
          <a:xfrm>
            <a:off x="30359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164" name="Google Shape;164;p22"/>
          <p:cNvSpPr txBox="1"/>
          <p:nvPr/>
        </p:nvSpPr>
        <p:spPr>
          <a:xfrm>
            <a:off x="35719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165" name="Google Shape;165;p22"/>
          <p:cNvSpPr txBox="1"/>
          <p:nvPr/>
        </p:nvSpPr>
        <p:spPr>
          <a:xfrm>
            <a:off x="41078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166" name="Google Shape;166;p22"/>
          <p:cNvSpPr txBox="1"/>
          <p:nvPr/>
        </p:nvSpPr>
        <p:spPr>
          <a:xfrm>
            <a:off x="4643825" y="33681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167" name="Google Shape;167;p22"/>
          <p:cNvSpPr txBox="1"/>
          <p:nvPr/>
        </p:nvSpPr>
        <p:spPr>
          <a:xfrm>
            <a:off x="51797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168" name="Google Shape;168;p22"/>
          <p:cNvSpPr txBox="1"/>
          <p:nvPr/>
        </p:nvSpPr>
        <p:spPr>
          <a:xfrm>
            <a:off x="5715725" y="33681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169" name="Google Shape;169;p22"/>
          <p:cNvSpPr txBox="1"/>
          <p:nvPr/>
        </p:nvSpPr>
        <p:spPr>
          <a:xfrm>
            <a:off x="62516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170" name="Google Shape;170;p22"/>
          <p:cNvSpPr txBox="1"/>
          <p:nvPr/>
        </p:nvSpPr>
        <p:spPr>
          <a:xfrm>
            <a:off x="30359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176" name="Google Shape;17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Loop Iteration #4</a:t>
            </a:r>
            <a:endParaRPr/>
          </a:p>
        </p:txBody>
      </p:sp>
      <p:sp>
        <p:nvSpPr>
          <p:cNvPr id="177" name="Google Shape;177;p23"/>
          <p:cNvSpPr txBox="1"/>
          <p:nvPr/>
        </p:nvSpPr>
        <p:spPr>
          <a:xfrm>
            <a:off x="25000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178" name="Google Shape;178;p23"/>
          <p:cNvSpPr txBox="1"/>
          <p:nvPr/>
        </p:nvSpPr>
        <p:spPr>
          <a:xfrm>
            <a:off x="35719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179" name="Google Shape;179;p23"/>
          <p:cNvSpPr txBox="1"/>
          <p:nvPr/>
        </p:nvSpPr>
        <p:spPr>
          <a:xfrm>
            <a:off x="4107875" y="2148975"/>
            <a:ext cx="3933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180" name="Google Shape;180;p23"/>
          <p:cNvSpPr txBox="1"/>
          <p:nvPr/>
        </p:nvSpPr>
        <p:spPr>
          <a:xfrm>
            <a:off x="4643825" y="21489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181" name="Google Shape;181;p23"/>
          <p:cNvSpPr txBox="1"/>
          <p:nvPr/>
        </p:nvSpPr>
        <p:spPr>
          <a:xfrm>
            <a:off x="51797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182" name="Google Shape;182;p23"/>
          <p:cNvSpPr txBox="1"/>
          <p:nvPr/>
        </p:nvSpPr>
        <p:spPr>
          <a:xfrm>
            <a:off x="5715725" y="21489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183" name="Google Shape;183;p23"/>
          <p:cNvSpPr txBox="1"/>
          <p:nvPr/>
        </p:nvSpPr>
        <p:spPr>
          <a:xfrm>
            <a:off x="62516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184" name="Google Shape;184;p23"/>
          <p:cNvSpPr txBox="1"/>
          <p:nvPr/>
        </p:nvSpPr>
        <p:spPr>
          <a:xfrm>
            <a:off x="2380350" y="16928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 Identify minimum value in array [3..N-1]</a:t>
            </a:r>
            <a:endParaRPr/>
          </a:p>
        </p:txBody>
      </p:sp>
      <p:sp>
        <p:nvSpPr>
          <p:cNvPr id="185" name="Google Shape;185;p23"/>
          <p:cNvSpPr txBox="1"/>
          <p:nvPr/>
        </p:nvSpPr>
        <p:spPr>
          <a:xfrm>
            <a:off x="2380350" y="29120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 Swap it into position 3</a:t>
            </a:r>
            <a:endParaRPr/>
          </a:p>
        </p:txBody>
      </p:sp>
      <p:sp>
        <p:nvSpPr>
          <p:cNvPr id="186" name="Google Shape;186;p23"/>
          <p:cNvSpPr txBox="1"/>
          <p:nvPr/>
        </p:nvSpPr>
        <p:spPr>
          <a:xfrm>
            <a:off x="25000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187" name="Google Shape;187;p23"/>
          <p:cNvSpPr txBox="1"/>
          <p:nvPr/>
        </p:nvSpPr>
        <p:spPr>
          <a:xfrm>
            <a:off x="30359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188" name="Google Shape;188;p23"/>
          <p:cNvSpPr txBox="1"/>
          <p:nvPr/>
        </p:nvSpPr>
        <p:spPr>
          <a:xfrm>
            <a:off x="35719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189" name="Google Shape;189;p23"/>
          <p:cNvSpPr txBox="1"/>
          <p:nvPr/>
        </p:nvSpPr>
        <p:spPr>
          <a:xfrm>
            <a:off x="41078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190" name="Google Shape;190;p23"/>
          <p:cNvSpPr txBox="1"/>
          <p:nvPr/>
        </p:nvSpPr>
        <p:spPr>
          <a:xfrm>
            <a:off x="4643825" y="33681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191" name="Google Shape;191;p23"/>
          <p:cNvSpPr txBox="1"/>
          <p:nvPr/>
        </p:nvSpPr>
        <p:spPr>
          <a:xfrm>
            <a:off x="51797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192" name="Google Shape;192;p23"/>
          <p:cNvSpPr txBox="1"/>
          <p:nvPr/>
        </p:nvSpPr>
        <p:spPr>
          <a:xfrm>
            <a:off x="5715725" y="33681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193" name="Google Shape;193;p23"/>
          <p:cNvSpPr txBox="1"/>
          <p:nvPr/>
        </p:nvSpPr>
        <p:spPr>
          <a:xfrm>
            <a:off x="62516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194" name="Google Shape;194;p23"/>
          <p:cNvSpPr txBox="1"/>
          <p:nvPr/>
        </p:nvSpPr>
        <p:spPr>
          <a:xfrm>
            <a:off x="30359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200" name="Google Shape;20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Loop Iteration #5</a:t>
            </a:r>
            <a:endParaRPr/>
          </a:p>
        </p:txBody>
      </p:sp>
      <p:sp>
        <p:nvSpPr>
          <p:cNvPr id="201" name="Google Shape;201;p24"/>
          <p:cNvSpPr txBox="1"/>
          <p:nvPr/>
        </p:nvSpPr>
        <p:spPr>
          <a:xfrm>
            <a:off x="25000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202" name="Google Shape;202;p24"/>
          <p:cNvSpPr txBox="1"/>
          <p:nvPr/>
        </p:nvSpPr>
        <p:spPr>
          <a:xfrm>
            <a:off x="35719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203" name="Google Shape;203;p24"/>
          <p:cNvSpPr txBox="1"/>
          <p:nvPr/>
        </p:nvSpPr>
        <p:spPr>
          <a:xfrm>
            <a:off x="41078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204" name="Google Shape;204;p24"/>
          <p:cNvSpPr txBox="1"/>
          <p:nvPr/>
        </p:nvSpPr>
        <p:spPr>
          <a:xfrm>
            <a:off x="4643825" y="2148975"/>
            <a:ext cx="3933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205" name="Google Shape;205;p24"/>
          <p:cNvSpPr txBox="1"/>
          <p:nvPr/>
        </p:nvSpPr>
        <p:spPr>
          <a:xfrm>
            <a:off x="51797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206" name="Google Shape;206;p24"/>
          <p:cNvSpPr txBox="1"/>
          <p:nvPr/>
        </p:nvSpPr>
        <p:spPr>
          <a:xfrm>
            <a:off x="5715725" y="21489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207" name="Google Shape;207;p24"/>
          <p:cNvSpPr txBox="1"/>
          <p:nvPr/>
        </p:nvSpPr>
        <p:spPr>
          <a:xfrm>
            <a:off x="62516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208" name="Google Shape;208;p24"/>
          <p:cNvSpPr txBox="1"/>
          <p:nvPr/>
        </p:nvSpPr>
        <p:spPr>
          <a:xfrm>
            <a:off x="2380350" y="16928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 Identify minimum value in array [4..N-1]</a:t>
            </a:r>
            <a:endParaRPr/>
          </a:p>
        </p:txBody>
      </p:sp>
      <p:sp>
        <p:nvSpPr>
          <p:cNvPr id="209" name="Google Shape;209;p24"/>
          <p:cNvSpPr txBox="1"/>
          <p:nvPr/>
        </p:nvSpPr>
        <p:spPr>
          <a:xfrm>
            <a:off x="2380350" y="29120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 Swap it into position 4</a:t>
            </a:r>
            <a:endParaRPr/>
          </a:p>
        </p:txBody>
      </p:sp>
      <p:sp>
        <p:nvSpPr>
          <p:cNvPr id="210" name="Google Shape;210;p24"/>
          <p:cNvSpPr txBox="1"/>
          <p:nvPr/>
        </p:nvSpPr>
        <p:spPr>
          <a:xfrm>
            <a:off x="25000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211" name="Google Shape;211;p24"/>
          <p:cNvSpPr txBox="1"/>
          <p:nvPr/>
        </p:nvSpPr>
        <p:spPr>
          <a:xfrm>
            <a:off x="30359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212" name="Google Shape;212;p24"/>
          <p:cNvSpPr txBox="1"/>
          <p:nvPr/>
        </p:nvSpPr>
        <p:spPr>
          <a:xfrm>
            <a:off x="35719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213" name="Google Shape;213;p24"/>
          <p:cNvSpPr txBox="1"/>
          <p:nvPr/>
        </p:nvSpPr>
        <p:spPr>
          <a:xfrm>
            <a:off x="41078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214" name="Google Shape;214;p24"/>
          <p:cNvSpPr txBox="1"/>
          <p:nvPr/>
        </p:nvSpPr>
        <p:spPr>
          <a:xfrm>
            <a:off x="46438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215" name="Google Shape;215;p24"/>
          <p:cNvSpPr txBox="1"/>
          <p:nvPr/>
        </p:nvSpPr>
        <p:spPr>
          <a:xfrm>
            <a:off x="51797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216" name="Google Shape;216;p24"/>
          <p:cNvSpPr txBox="1"/>
          <p:nvPr/>
        </p:nvSpPr>
        <p:spPr>
          <a:xfrm>
            <a:off x="5715725" y="33681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217" name="Google Shape;217;p24"/>
          <p:cNvSpPr txBox="1"/>
          <p:nvPr/>
        </p:nvSpPr>
        <p:spPr>
          <a:xfrm>
            <a:off x="62516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218" name="Google Shape;218;p24"/>
          <p:cNvSpPr txBox="1"/>
          <p:nvPr/>
        </p:nvSpPr>
        <p:spPr>
          <a:xfrm>
            <a:off x="30359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224" name="Google Shape;22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Loop Iteration #6</a:t>
            </a:r>
            <a:endParaRPr/>
          </a:p>
        </p:txBody>
      </p:sp>
      <p:sp>
        <p:nvSpPr>
          <p:cNvPr id="225" name="Google Shape;225;p25"/>
          <p:cNvSpPr txBox="1"/>
          <p:nvPr/>
        </p:nvSpPr>
        <p:spPr>
          <a:xfrm>
            <a:off x="25000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226" name="Google Shape;226;p25"/>
          <p:cNvSpPr txBox="1"/>
          <p:nvPr/>
        </p:nvSpPr>
        <p:spPr>
          <a:xfrm>
            <a:off x="35719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227" name="Google Shape;227;p25"/>
          <p:cNvSpPr txBox="1"/>
          <p:nvPr/>
        </p:nvSpPr>
        <p:spPr>
          <a:xfrm>
            <a:off x="41078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228" name="Google Shape;228;p25"/>
          <p:cNvSpPr txBox="1"/>
          <p:nvPr/>
        </p:nvSpPr>
        <p:spPr>
          <a:xfrm>
            <a:off x="46438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229" name="Google Shape;229;p25"/>
          <p:cNvSpPr txBox="1"/>
          <p:nvPr/>
        </p:nvSpPr>
        <p:spPr>
          <a:xfrm>
            <a:off x="51797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230" name="Google Shape;230;p25"/>
          <p:cNvSpPr txBox="1"/>
          <p:nvPr/>
        </p:nvSpPr>
        <p:spPr>
          <a:xfrm>
            <a:off x="5715725" y="21489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231" name="Google Shape;231;p25"/>
          <p:cNvSpPr txBox="1"/>
          <p:nvPr/>
        </p:nvSpPr>
        <p:spPr>
          <a:xfrm>
            <a:off x="6251675" y="2148975"/>
            <a:ext cx="3933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232" name="Google Shape;232;p25"/>
          <p:cNvSpPr txBox="1"/>
          <p:nvPr/>
        </p:nvSpPr>
        <p:spPr>
          <a:xfrm>
            <a:off x="2380350" y="16928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 Identify minimum value in array [5..N-1]</a:t>
            </a:r>
            <a:endParaRPr/>
          </a:p>
        </p:txBody>
      </p:sp>
      <p:sp>
        <p:nvSpPr>
          <p:cNvPr id="233" name="Google Shape;233;p25"/>
          <p:cNvSpPr txBox="1"/>
          <p:nvPr/>
        </p:nvSpPr>
        <p:spPr>
          <a:xfrm>
            <a:off x="2380350" y="29120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 Swap it into position 5</a:t>
            </a:r>
            <a:endParaRPr/>
          </a:p>
        </p:txBody>
      </p:sp>
      <p:sp>
        <p:nvSpPr>
          <p:cNvPr id="234" name="Google Shape;234;p25"/>
          <p:cNvSpPr txBox="1"/>
          <p:nvPr/>
        </p:nvSpPr>
        <p:spPr>
          <a:xfrm>
            <a:off x="25000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235" name="Google Shape;235;p25"/>
          <p:cNvSpPr txBox="1"/>
          <p:nvPr/>
        </p:nvSpPr>
        <p:spPr>
          <a:xfrm>
            <a:off x="30359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236" name="Google Shape;236;p25"/>
          <p:cNvSpPr txBox="1"/>
          <p:nvPr/>
        </p:nvSpPr>
        <p:spPr>
          <a:xfrm>
            <a:off x="35719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237" name="Google Shape;237;p25"/>
          <p:cNvSpPr txBox="1"/>
          <p:nvPr/>
        </p:nvSpPr>
        <p:spPr>
          <a:xfrm>
            <a:off x="41078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238" name="Google Shape;238;p25"/>
          <p:cNvSpPr txBox="1"/>
          <p:nvPr/>
        </p:nvSpPr>
        <p:spPr>
          <a:xfrm>
            <a:off x="46438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239" name="Google Shape;239;p25"/>
          <p:cNvSpPr txBox="1"/>
          <p:nvPr/>
        </p:nvSpPr>
        <p:spPr>
          <a:xfrm>
            <a:off x="51797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240" name="Google Shape;240;p25"/>
          <p:cNvSpPr txBox="1"/>
          <p:nvPr/>
        </p:nvSpPr>
        <p:spPr>
          <a:xfrm>
            <a:off x="5715725" y="33681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241" name="Google Shape;241;p25"/>
          <p:cNvSpPr txBox="1"/>
          <p:nvPr/>
        </p:nvSpPr>
        <p:spPr>
          <a:xfrm>
            <a:off x="62516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242" name="Google Shape;242;p25"/>
          <p:cNvSpPr txBox="1"/>
          <p:nvPr/>
        </p:nvSpPr>
        <p:spPr>
          <a:xfrm>
            <a:off x="30359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248" name="Google Shape;24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Loop Iteration #7</a:t>
            </a:r>
            <a:endParaRPr/>
          </a:p>
        </p:txBody>
      </p:sp>
      <p:sp>
        <p:nvSpPr>
          <p:cNvPr id="249" name="Google Shape;249;p26"/>
          <p:cNvSpPr txBox="1"/>
          <p:nvPr/>
        </p:nvSpPr>
        <p:spPr>
          <a:xfrm>
            <a:off x="25000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250" name="Google Shape;250;p26"/>
          <p:cNvSpPr txBox="1"/>
          <p:nvPr/>
        </p:nvSpPr>
        <p:spPr>
          <a:xfrm>
            <a:off x="35719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251" name="Google Shape;251;p26"/>
          <p:cNvSpPr txBox="1"/>
          <p:nvPr/>
        </p:nvSpPr>
        <p:spPr>
          <a:xfrm>
            <a:off x="41078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252" name="Google Shape;252;p26"/>
          <p:cNvSpPr txBox="1"/>
          <p:nvPr/>
        </p:nvSpPr>
        <p:spPr>
          <a:xfrm>
            <a:off x="46438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253" name="Google Shape;253;p26"/>
          <p:cNvSpPr txBox="1"/>
          <p:nvPr/>
        </p:nvSpPr>
        <p:spPr>
          <a:xfrm>
            <a:off x="51797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254" name="Google Shape;254;p26"/>
          <p:cNvSpPr txBox="1"/>
          <p:nvPr/>
        </p:nvSpPr>
        <p:spPr>
          <a:xfrm>
            <a:off x="5715725" y="2148975"/>
            <a:ext cx="3933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255" name="Google Shape;255;p26"/>
          <p:cNvSpPr txBox="1"/>
          <p:nvPr/>
        </p:nvSpPr>
        <p:spPr>
          <a:xfrm>
            <a:off x="6251675" y="21489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256" name="Google Shape;256;p26"/>
          <p:cNvSpPr txBox="1"/>
          <p:nvPr/>
        </p:nvSpPr>
        <p:spPr>
          <a:xfrm>
            <a:off x="2380350" y="16928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 Identify minimum value in array [6..N-1]</a:t>
            </a:r>
            <a:endParaRPr/>
          </a:p>
        </p:txBody>
      </p:sp>
      <p:sp>
        <p:nvSpPr>
          <p:cNvPr id="257" name="Google Shape;257;p26"/>
          <p:cNvSpPr txBox="1"/>
          <p:nvPr/>
        </p:nvSpPr>
        <p:spPr>
          <a:xfrm>
            <a:off x="2380350" y="29120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 Swap it into position 6</a:t>
            </a:r>
            <a:endParaRPr/>
          </a:p>
        </p:txBody>
      </p:sp>
      <p:sp>
        <p:nvSpPr>
          <p:cNvPr id="258" name="Google Shape;258;p26"/>
          <p:cNvSpPr txBox="1"/>
          <p:nvPr/>
        </p:nvSpPr>
        <p:spPr>
          <a:xfrm>
            <a:off x="25000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259" name="Google Shape;259;p26"/>
          <p:cNvSpPr txBox="1"/>
          <p:nvPr/>
        </p:nvSpPr>
        <p:spPr>
          <a:xfrm>
            <a:off x="30359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260" name="Google Shape;260;p26"/>
          <p:cNvSpPr txBox="1"/>
          <p:nvPr/>
        </p:nvSpPr>
        <p:spPr>
          <a:xfrm>
            <a:off x="35719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261" name="Google Shape;261;p26"/>
          <p:cNvSpPr txBox="1"/>
          <p:nvPr/>
        </p:nvSpPr>
        <p:spPr>
          <a:xfrm>
            <a:off x="41078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262" name="Google Shape;262;p26"/>
          <p:cNvSpPr txBox="1"/>
          <p:nvPr/>
        </p:nvSpPr>
        <p:spPr>
          <a:xfrm>
            <a:off x="46438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263" name="Google Shape;263;p26"/>
          <p:cNvSpPr txBox="1"/>
          <p:nvPr/>
        </p:nvSpPr>
        <p:spPr>
          <a:xfrm>
            <a:off x="51797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264" name="Google Shape;264;p26"/>
          <p:cNvSpPr txBox="1"/>
          <p:nvPr/>
        </p:nvSpPr>
        <p:spPr>
          <a:xfrm>
            <a:off x="57157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265" name="Google Shape;265;p26"/>
          <p:cNvSpPr txBox="1"/>
          <p:nvPr/>
        </p:nvSpPr>
        <p:spPr>
          <a:xfrm>
            <a:off x="62516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266" name="Google Shape;266;p26"/>
          <p:cNvSpPr txBox="1"/>
          <p:nvPr/>
        </p:nvSpPr>
        <p:spPr>
          <a:xfrm>
            <a:off x="30359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272" name="Google Shape;27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Loop Iteration #8</a:t>
            </a:r>
            <a:endParaRPr/>
          </a:p>
        </p:txBody>
      </p:sp>
      <p:sp>
        <p:nvSpPr>
          <p:cNvPr id="273" name="Google Shape;273;p27"/>
          <p:cNvSpPr txBox="1"/>
          <p:nvPr/>
        </p:nvSpPr>
        <p:spPr>
          <a:xfrm>
            <a:off x="25000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274" name="Google Shape;274;p27"/>
          <p:cNvSpPr txBox="1"/>
          <p:nvPr/>
        </p:nvSpPr>
        <p:spPr>
          <a:xfrm>
            <a:off x="35719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275" name="Google Shape;275;p27"/>
          <p:cNvSpPr txBox="1"/>
          <p:nvPr/>
        </p:nvSpPr>
        <p:spPr>
          <a:xfrm>
            <a:off x="41078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276" name="Google Shape;276;p27"/>
          <p:cNvSpPr txBox="1"/>
          <p:nvPr/>
        </p:nvSpPr>
        <p:spPr>
          <a:xfrm>
            <a:off x="46438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277" name="Google Shape;277;p27"/>
          <p:cNvSpPr txBox="1"/>
          <p:nvPr/>
        </p:nvSpPr>
        <p:spPr>
          <a:xfrm>
            <a:off x="51797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278" name="Google Shape;278;p27"/>
          <p:cNvSpPr txBox="1"/>
          <p:nvPr/>
        </p:nvSpPr>
        <p:spPr>
          <a:xfrm>
            <a:off x="57157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279" name="Google Shape;279;p27"/>
          <p:cNvSpPr txBox="1"/>
          <p:nvPr/>
        </p:nvSpPr>
        <p:spPr>
          <a:xfrm>
            <a:off x="6251675" y="2148975"/>
            <a:ext cx="3933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280" name="Google Shape;280;p27"/>
          <p:cNvSpPr txBox="1"/>
          <p:nvPr/>
        </p:nvSpPr>
        <p:spPr>
          <a:xfrm>
            <a:off x="2380350" y="16928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 Identify minimum value in array [7..N-1]</a:t>
            </a:r>
            <a:endParaRPr/>
          </a:p>
        </p:txBody>
      </p:sp>
      <p:sp>
        <p:nvSpPr>
          <p:cNvPr id="281" name="Google Shape;281;p27"/>
          <p:cNvSpPr txBox="1"/>
          <p:nvPr/>
        </p:nvSpPr>
        <p:spPr>
          <a:xfrm>
            <a:off x="2380350" y="29120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 Swap it into position 7</a:t>
            </a:r>
            <a:endParaRPr/>
          </a:p>
        </p:txBody>
      </p:sp>
      <p:sp>
        <p:nvSpPr>
          <p:cNvPr id="282" name="Google Shape;282;p27"/>
          <p:cNvSpPr txBox="1"/>
          <p:nvPr/>
        </p:nvSpPr>
        <p:spPr>
          <a:xfrm>
            <a:off x="25000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283" name="Google Shape;283;p27"/>
          <p:cNvSpPr txBox="1"/>
          <p:nvPr/>
        </p:nvSpPr>
        <p:spPr>
          <a:xfrm>
            <a:off x="30359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284" name="Google Shape;284;p27"/>
          <p:cNvSpPr txBox="1"/>
          <p:nvPr/>
        </p:nvSpPr>
        <p:spPr>
          <a:xfrm>
            <a:off x="35719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285" name="Google Shape;285;p27"/>
          <p:cNvSpPr txBox="1"/>
          <p:nvPr/>
        </p:nvSpPr>
        <p:spPr>
          <a:xfrm>
            <a:off x="41078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286" name="Google Shape;286;p27"/>
          <p:cNvSpPr txBox="1"/>
          <p:nvPr/>
        </p:nvSpPr>
        <p:spPr>
          <a:xfrm>
            <a:off x="46438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287" name="Google Shape;287;p27"/>
          <p:cNvSpPr txBox="1"/>
          <p:nvPr/>
        </p:nvSpPr>
        <p:spPr>
          <a:xfrm>
            <a:off x="51797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288" name="Google Shape;288;p27"/>
          <p:cNvSpPr txBox="1"/>
          <p:nvPr/>
        </p:nvSpPr>
        <p:spPr>
          <a:xfrm>
            <a:off x="57157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289" name="Google Shape;289;p27"/>
          <p:cNvSpPr txBox="1"/>
          <p:nvPr/>
        </p:nvSpPr>
        <p:spPr>
          <a:xfrm>
            <a:off x="62516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290" name="Google Shape;290;p27"/>
          <p:cNvSpPr txBox="1"/>
          <p:nvPr/>
        </p:nvSpPr>
        <p:spPr>
          <a:xfrm>
            <a:off x="303597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Is </a:t>
            </a:r>
            <a:r>
              <a:rPr lang="en"/>
              <a:t>Selection Sort... Good?</a:t>
            </a:r>
            <a:endParaRPr/>
          </a:p>
        </p:txBody>
      </p:sp>
      <p:pic>
        <p:nvPicPr>
          <p:cNvPr id="296" name="Google Shape;296;p28"/>
          <p:cNvPicPr preferRelativeResize="0"/>
          <p:nvPr/>
        </p:nvPicPr>
        <p:blipFill>
          <a:blip r:embed="rId3">
            <a:alphaModFix/>
          </a:blip>
          <a:stretch>
            <a:fillRect/>
          </a:stretch>
        </p:blipFill>
        <p:spPr>
          <a:xfrm>
            <a:off x="2321750" y="1282050"/>
            <a:ext cx="4256900" cy="319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 – an intuitive but slow algorithm</a:t>
            </a:r>
            <a:endParaRPr/>
          </a:p>
        </p:txBody>
      </p:sp>
      <p:sp>
        <p:nvSpPr>
          <p:cNvPr id="302" name="Google Shape;302;p29"/>
          <p:cNvSpPr txBox="1"/>
          <p:nvPr>
            <p:ph idx="1" type="body"/>
          </p:nvPr>
        </p:nvSpPr>
        <p:spPr>
          <a:xfrm>
            <a:off x="311700" y="1152475"/>
            <a:ext cx="5007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many comparisons does Selection Sort do?</a:t>
            </a:r>
            <a:endParaRPr/>
          </a:p>
          <a:p>
            <a:pPr indent="0" lvl="0" marL="0" rtl="0" algn="l">
              <a:spcBef>
                <a:spcPts val="1200"/>
              </a:spcBef>
              <a:spcAft>
                <a:spcPts val="0"/>
              </a:spcAft>
              <a:buNone/>
            </a:pPr>
            <a:r>
              <a:rPr lang="en"/>
              <a:t>It</a:t>
            </a:r>
            <a:r>
              <a:rPr lang="en"/>
              <a:t> examines N elements on the first pass,</a:t>
            </a:r>
            <a:br>
              <a:rPr lang="en"/>
            </a:br>
            <a:r>
              <a:rPr lang="en"/>
              <a:t>N-1 elements on the second pass,</a:t>
            </a:r>
            <a:br>
              <a:rPr lang="en"/>
            </a:br>
            <a:r>
              <a:rPr lang="en"/>
              <a:t>N-2 on your third… in other words,</a:t>
            </a:r>
            <a:endParaRPr/>
          </a:p>
          <a:p>
            <a:pPr indent="457200" lvl="0" marL="0" rtl="0" algn="l">
              <a:spcBef>
                <a:spcPts val="1200"/>
              </a:spcBef>
              <a:spcAft>
                <a:spcPts val="1200"/>
              </a:spcAft>
              <a:buNone/>
            </a:pPr>
            <a:r>
              <a:t/>
            </a:r>
            <a:endParaRPr/>
          </a:p>
        </p:txBody>
      </p:sp>
      <p:graphicFrame>
        <p:nvGraphicFramePr>
          <p:cNvPr id="303" name="Google Shape;303;p29"/>
          <p:cNvGraphicFramePr/>
          <p:nvPr/>
        </p:nvGraphicFramePr>
        <p:xfrm>
          <a:off x="5519750" y="1017725"/>
          <a:ext cx="3000000" cy="3000000"/>
        </p:xfrm>
        <a:graphic>
          <a:graphicData uri="http://schemas.openxmlformats.org/drawingml/2006/table">
            <a:tbl>
              <a:tblPr>
                <a:noFill/>
                <a:tableStyleId>{FEED6A97-86CC-4341-A1D7-10FD53ABD6FA}</a:tableStyleId>
              </a:tblPr>
              <a:tblGrid>
                <a:gridCol w="1702200"/>
                <a:gridCol w="1702200"/>
              </a:tblGrid>
              <a:tr h="403600">
                <a:tc>
                  <a:txBody>
                    <a:bodyPr/>
                    <a:lstStyle/>
                    <a:p>
                      <a:pPr indent="0" lvl="0" marL="0" rtl="0" algn="l">
                        <a:spcBef>
                          <a:spcPts val="0"/>
                        </a:spcBef>
                        <a:spcAft>
                          <a:spcPts val="0"/>
                        </a:spcAft>
                        <a:buNone/>
                      </a:pPr>
                      <a:r>
                        <a:rPr lang="en"/>
                        <a:t>Loop #</a:t>
                      </a:r>
                      <a:endParaRPr/>
                    </a:p>
                  </a:txBody>
                  <a:tcPr marT="91425" marB="91425" marR="91425" marL="91425"/>
                </a:tc>
                <a:tc>
                  <a:txBody>
                    <a:bodyPr/>
                    <a:lstStyle/>
                    <a:p>
                      <a:pPr indent="0" lvl="0" marL="0" rtl="0" algn="l">
                        <a:spcBef>
                          <a:spcPts val="0"/>
                        </a:spcBef>
                        <a:spcAft>
                          <a:spcPts val="0"/>
                        </a:spcAft>
                        <a:buNone/>
                      </a:pPr>
                      <a:r>
                        <a:rPr lang="en"/>
                        <a:t>Comparisons (N=8)</a:t>
                      </a:r>
                      <a:endParaRPr/>
                    </a:p>
                  </a:txBody>
                  <a:tcPr marT="91425" marB="91425" marR="91425" marL="91425"/>
                </a:tc>
              </a:tr>
              <a:tr h="4036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8</a:t>
                      </a:r>
                      <a:endParaRPr/>
                    </a:p>
                  </a:txBody>
                  <a:tcPr marT="91425" marB="91425" marR="91425" marL="91425"/>
                </a:tc>
              </a:tr>
              <a:tr h="4036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r>
              <a:tr h="4036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6</a:t>
                      </a:r>
                      <a:endParaRPr/>
                    </a:p>
                  </a:txBody>
                  <a:tcPr marT="91425" marB="91425" marR="91425" marL="91425"/>
                </a:tc>
              </a:tr>
              <a:tr h="4036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4036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4036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r>
              <a:tr h="403600">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r h="403600">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pic>
        <p:nvPicPr>
          <p:cNvPr id="304" name="Google Shape;304;p29"/>
          <p:cNvPicPr preferRelativeResize="0"/>
          <p:nvPr/>
        </p:nvPicPr>
        <p:blipFill>
          <a:blip r:embed="rId3">
            <a:alphaModFix/>
          </a:blip>
          <a:stretch>
            <a:fillRect/>
          </a:stretch>
        </p:blipFill>
        <p:spPr>
          <a:xfrm>
            <a:off x="540300" y="3151325"/>
            <a:ext cx="4188200" cy="1047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 – our old friend O(N</a:t>
            </a:r>
            <a:r>
              <a:rPr baseline="30000" lang="en"/>
              <a:t>2</a:t>
            </a:r>
            <a:r>
              <a:rPr lang="en"/>
              <a:t>)</a:t>
            </a:r>
            <a:endParaRPr/>
          </a:p>
        </p:txBody>
      </p:sp>
      <p:pic>
        <p:nvPicPr>
          <p:cNvPr id="310" name="Google Shape;310;p30"/>
          <p:cNvPicPr preferRelativeResize="0"/>
          <p:nvPr/>
        </p:nvPicPr>
        <p:blipFill>
          <a:blip r:embed="rId3">
            <a:alphaModFix/>
          </a:blip>
          <a:stretch>
            <a:fillRect/>
          </a:stretch>
        </p:blipFill>
        <p:spPr>
          <a:xfrm>
            <a:off x="4816175" y="1551722"/>
            <a:ext cx="4092325" cy="2568700"/>
          </a:xfrm>
          <a:prstGeom prst="rect">
            <a:avLst/>
          </a:prstGeom>
          <a:noFill/>
          <a:ln>
            <a:noFill/>
          </a:ln>
        </p:spPr>
      </p:pic>
      <p:pic>
        <p:nvPicPr>
          <p:cNvPr id="311" name="Google Shape;311;p30"/>
          <p:cNvPicPr preferRelativeResize="0"/>
          <p:nvPr/>
        </p:nvPicPr>
        <p:blipFill>
          <a:blip r:embed="rId4">
            <a:alphaModFix/>
          </a:blip>
          <a:stretch>
            <a:fillRect/>
          </a:stretch>
        </p:blipFill>
        <p:spPr>
          <a:xfrm>
            <a:off x="999175" y="2458800"/>
            <a:ext cx="3110184" cy="1179725"/>
          </a:xfrm>
          <a:prstGeom prst="rect">
            <a:avLst/>
          </a:prstGeom>
          <a:noFill/>
          <a:ln>
            <a:noFill/>
          </a:ln>
        </p:spPr>
      </p:pic>
      <p:pic>
        <p:nvPicPr>
          <p:cNvPr id="312" name="Google Shape;312;p30"/>
          <p:cNvPicPr preferRelativeResize="0"/>
          <p:nvPr/>
        </p:nvPicPr>
        <p:blipFill>
          <a:blip r:embed="rId5">
            <a:alphaModFix/>
          </a:blip>
          <a:stretch>
            <a:fillRect/>
          </a:stretch>
        </p:blipFill>
        <p:spPr>
          <a:xfrm>
            <a:off x="387900" y="1093925"/>
            <a:ext cx="4188200" cy="1047050"/>
          </a:xfrm>
          <a:prstGeom prst="rect">
            <a:avLst/>
          </a:prstGeom>
          <a:noFill/>
          <a:ln>
            <a:noFill/>
          </a:ln>
        </p:spPr>
      </p:pic>
      <p:pic>
        <p:nvPicPr>
          <p:cNvPr id="313" name="Google Shape;313;p30"/>
          <p:cNvPicPr preferRelativeResize="0"/>
          <p:nvPr/>
        </p:nvPicPr>
        <p:blipFill>
          <a:blip r:embed="rId6">
            <a:alphaModFix/>
          </a:blip>
          <a:stretch>
            <a:fillRect/>
          </a:stretch>
        </p:blipFill>
        <p:spPr>
          <a:xfrm>
            <a:off x="381000" y="4120422"/>
            <a:ext cx="4598325" cy="7182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 – an intuitive but slow algorithm</a:t>
            </a:r>
            <a:endParaRPr/>
          </a:p>
        </p:txBody>
      </p:sp>
      <p:graphicFrame>
        <p:nvGraphicFramePr>
          <p:cNvPr id="319" name="Google Shape;319;p31"/>
          <p:cNvGraphicFramePr/>
          <p:nvPr/>
        </p:nvGraphicFramePr>
        <p:xfrm>
          <a:off x="5138750" y="1246325"/>
          <a:ext cx="3000000" cy="3000000"/>
        </p:xfrm>
        <a:graphic>
          <a:graphicData uri="http://schemas.openxmlformats.org/drawingml/2006/table">
            <a:tbl>
              <a:tblPr>
                <a:noFill/>
                <a:tableStyleId>{FEED6A97-86CC-4341-A1D7-10FD53ABD6FA}</a:tableStyleId>
              </a:tblPr>
              <a:tblGrid>
                <a:gridCol w="1702200"/>
                <a:gridCol w="1702200"/>
              </a:tblGrid>
              <a:tr h="403600">
                <a:tc>
                  <a:txBody>
                    <a:bodyPr/>
                    <a:lstStyle/>
                    <a:p>
                      <a:pPr indent="0" lvl="0" marL="0" rtl="0" algn="l">
                        <a:spcBef>
                          <a:spcPts val="0"/>
                        </a:spcBef>
                        <a:spcAft>
                          <a:spcPts val="0"/>
                        </a:spcAft>
                        <a:buNone/>
                      </a:pPr>
                      <a:r>
                        <a:rPr lang="en"/>
                        <a:t>N</a:t>
                      </a:r>
                      <a:r>
                        <a:rPr lang="en"/>
                        <a:t> </a:t>
                      </a:r>
                      <a:endParaRPr/>
                    </a:p>
                  </a:txBody>
                  <a:tcPr marT="91425" marB="91425" marR="91425" marL="91425"/>
                </a:tc>
                <a:tc>
                  <a:txBody>
                    <a:bodyPr/>
                    <a:lstStyle/>
                    <a:p>
                      <a:pPr indent="0" lvl="0" marL="0" rtl="0" algn="l">
                        <a:spcBef>
                          <a:spcPts val="0"/>
                        </a:spcBef>
                        <a:spcAft>
                          <a:spcPts val="0"/>
                        </a:spcAft>
                        <a:buNone/>
                      </a:pPr>
                      <a:r>
                        <a:rPr lang="en"/>
                        <a:t>N</a:t>
                      </a:r>
                      <a:r>
                        <a:rPr baseline="30000" lang="en"/>
                        <a:t>2</a:t>
                      </a:r>
                      <a:endParaRPr baseline="30000"/>
                    </a:p>
                  </a:txBody>
                  <a:tcPr marT="91425" marB="91425" marR="91425" marL="91425"/>
                </a:tc>
              </a:tr>
              <a:tr h="4036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403600">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100</a:t>
                      </a:r>
                      <a:endParaRPr/>
                    </a:p>
                  </a:txBody>
                  <a:tcPr marT="91425" marB="91425" marR="91425" marL="91425"/>
                </a:tc>
              </a:tr>
              <a:tr h="403600">
                <a:tc>
                  <a:txBody>
                    <a:bodyPr/>
                    <a:lstStyle/>
                    <a:p>
                      <a:pPr indent="0" lvl="0" marL="0" rtl="0" algn="l">
                        <a:spcBef>
                          <a:spcPts val="0"/>
                        </a:spcBef>
                        <a:spcAft>
                          <a:spcPts val="0"/>
                        </a:spcAft>
                        <a:buNone/>
                      </a:pPr>
                      <a:r>
                        <a:rPr lang="en"/>
                        <a:t>100</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10,000</a:t>
                      </a:r>
                      <a:endParaRPr/>
                    </a:p>
                  </a:txBody>
                  <a:tcPr marT="91425" marB="91425" marR="91425" marL="91425"/>
                </a:tc>
              </a:tr>
              <a:tr h="403600">
                <a:tc>
                  <a:txBody>
                    <a:bodyPr/>
                    <a:lstStyle/>
                    <a:p>
                      <a:pPr indent="0" lvl="0" marL="0" rtl="0" algn="l">
                        <a:spcBef>
                          <a:spcPts val="0"/>
                        </a:spcBef>
                        <a:spcAft>
                          <a:spcPts val="0"/>
                        </a:spcAft>
                        <a:buNone/>
                      </a:pPr>
                      <a:r>
                        <a:rPr lang="en"/>
                        <a:t>1000</a:t>
                      </a:r>
                      <a:endParaRPr/>
                    </a:p>
                  </a:txBody>
                  <a:tcPr marT="91425" marB="91425" marR="91425" marL="91425"/>
                </a:tc>
                <a:tc>
                  <a:txBody>
                    <a:bodyPr/>
                    <a:lstStyle/>
                    <a:p>
                      <a:pPr indent="0" lvl="0" marL="0" rtl="0" algn="l">
                        <a:spcBef>
                          <a:spcPts val="0"/>
                        </a:spcBef>
                        <a:spcAft>
                          <a:spcPts val="0"/>
                        </a:spcAft>
                        <a:buNone/>
                      </a:pPr>
                      <a:r>
                        <a:rPr lang="en"/>
                        <a:t>1,000,000</a:t>
                      </a:r>
                      <a:endParaRPr/>
                    </a:p>
                  </a:txBody>
                  <a:tcPr marT="91425" marB="91425" marR="91425" marL="91425"/>
                </a:tc>
              </a:tr>
              <a:tr h="403600">
                <a:tc>
                  <a:txBody>
                    <a:bodyPr/>
                    <a:lstStyle/>
                    <a:p>
                      <a:pPr indent="0" lvl="0" marL="0" rtl="0" algn="l">
                        <a:spcBef>
                          <a:spcPts val="0"/>
                        </a:spcBef>
                        <a:spcAft>
                          <a:spcPts val="0"/>
                        </a:spcAft>
                        <a:buNone/>
                      </a:pPr>
                      <a:r>
                        <a:rPr lang="en"/>
                        <a:t>10000</a:t>
                      </a:r>
                      <a:endParaRPr/>
                    </a:p>
                  </a:txBody>
                  <a:tcPr marT="91425" marB="91425" marR="91425" marL="91425"/>
                </a:tc>
                <a:tc>
                  <a:txBody>
                    <a:bodyPr/>
                    <a:lstStyle/>
                    <a:p>
                      <a:pPr indent="0" lvl="0" marL="0" rtl="0" algn="l">
                        <a:spcBef>
                          <a:spcPts val="0"/>
                        </a:spcBef>
                        <a:spcAft>
                          <a:spcPts val="0"/>
                        </a:spcAft>
                        <a:buNone/>
                      </a:pPr>
                      <a:r>
                        <a:rPr lang="en"/>
                        <a:t>100,000,000</a:t>
                      </a:r>
                      <a:endParaRPr/>
                    </a:p>
                  </a:txBody>
                  <a:tcPr marT="91425" marB="91425" marR="91425" marL="91425"/>
                </a:tc>
              </a:tr>
              <a:tr h="403600">
                <a:tc>
                  <a:txBody>
                    <a:bodyPr/>
                    <a:lstStyle/>
                    <a:p>
                      <a:pPr indent="0" lvl="0" marL="0" rtl="0" algn="l">
                        <a:spcBef>
                          <a:spcPts val="0"/>
                        </a:spcBef>
                        <a:spcAft>
                          <a:spcPts val="0"/>
                        </a:spcAft>
                        <a:buNone/>
                      </a:pPr>
                      <a:r>
                        <a:rPr lang="en"/>
                        <a:t>100000</a:t>
                      </a:r>
                      <a:endParaRPr/>
                    </a:p>
                  </a:txBody>
                  <a:tcPr marT="91425" marB="91425" marR="91425" marL="91425"/>
                </a:tc>
                <a:tc>
                  <a:txBody>
                    <a:bodyPr/>
                    <a:lstStyle/>
                    <a:p>
                      <a:pPr indent="0" lvl="0" marL="0" rtl="0" algn="l">
                        <a:spcBef>
                          <a:spcPts val="0"/>
                        </a:spcBef>
                        <a:spcAft>
                          <a:spcPts val="0"/>
                        </a:spcAft>
                        <a:buNone/>
                      </a:pPr>
                      <a:r>
                        <a:rPr lang="en"/>
                        <a:t>10,000,000,000</a:t>
                      </a:r>
                      <a:endParaRPr/>
                    </a:p>
                  </a:txBody>
                  <a:tcPr marT="91425" marB="91425" marR="91425" marL="91425"/>
                </a:tc>
              </a:tr>
              <a:tr h="403600">
                <a:tc>
                  <a:txBody>
                    <a:bodyPr/>
                    <a:lstStyle/>
                    <a:p>
                      <a:pPr indent="0" lvl="0" marL="0" rtl="0" algn="l">
                        <a:spcBef>
                          <a:spcPts val="0"/>
                        </a:spcBef>
                        <a:spcAft>
                          <a:spcPts val="0"/>
                        </a:spcAft>
                        <a:buNone/>
                      </a:pPr>
                      <a:r>
                        <a:rPr lang="en"/>
                        <a:t>1000000</a:t>
                      </a:r>
                      <a:endParaRPr/>
                    </a:p>
                  </a:txBody>
                  <a:tcPr marT="91425" marB="91425" marR="91425" marL="91425"/>
                </a:tc>
                <a:tc>
                  <a:txBody>
                    <a:bodyPr/>
                    <a:lstStyle/>
                    <a:p>
                      <a:pPr indent="0" lvl="0" marL="0" rtl="0" algn="l">
                        <a:spcBef>
                          <a:spcPts val="0"/>
                        </a:spcBef>
                        <a:spcAft>
                          <a:spcPts val="0"/>
                        </a:spcAft>
                        <a:buNone/>
                      </a:pPr>
                      <a:r>
                        <a:rPr lang="en"/>
                        <a:t>10</a:t>
                      </a:r>
                      <a:r>
                        <a:rPr baseline="30000" lang="en"/>
                        <a:t>12</a:t>
                      </a:r>
                      <a:endParaRPr baseline="30000"/>
                    </a:p>
                  </a:txBody>
                  <a:tcPr marT="91425" marB="91425" marR="91425" marL="91425"/>
                </a:tc>
              </a:tr>
            </a:tbl>
          </a:graphicData>
        </a:graphic>
      </p:graphicFrame>
      <p:sp>
        <p:nvSpPr>
          <p:cNvPr id="320" name="Google Shape;320;p31"/>
          <p:cNvSpPr txBox="1"/>
          <p:nvPr>
            <p:ph idx="1" type="body"/>
          </p:nvPr>
        </p:nvSpPr>
        <p:spPr>
          <a:xfrm>
            <a:off x="311700" y="1152475"/>
            <a:ext cx="45315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O(N</a:t>
            </a:r>
            <a:r>
              <a:rPr baseline="30000" lang="en"/>
              <a:t>2</a:t>
            </a:r>
            <a:r>
              <a:rPr lang="en"/>
              <a:t>) is also known as </a:t>
            </a:r>
            <a:r>
              <a:rPr b="1" lang="en"/>
              <a:t>quadratic time</a:t>
            </a:r>
            <a:r>
              <a:rPr lang="en"/>
              <a:t>. Many simple sort algorithms are quadratic time.</a:t>
            </a:r>
            <a:endParaRPr/>
          </a:p>
          <a:p>
            <a:pPr indent="0" lvl="0" marL="0" rtl="0" algn="l">
              <a:spcBef>
                <a:spcPts val="1200"/>
              </a:spcBef>
              <a:spcAft>
                <a:spcPts val="0"/>
              </a:spcAft>
              <a:buNone/>
            </a:pPr>
            <a:r>
              <a:rPr lang="en"/>
              <a:t>It can be OK for a small number of elements, but as N gets big, the algorithm's running time becomes very long.</a:t>
            </a:r>
            <a:endParaRPr/>
          </a:p>
          <a:p>
            <a:pPr indent="0" lvl="0" marL="0" rtl="0" algn="l">
              <a:spcBef>
                <a:spcPts val="1200"/>
              </a:spcBef>
              <a:spcAft>
                <a:spcPts val="1200"/>
              </a:spcAft>
              <a:buNone/>
            </a:pPr>
            <a:r>
              <a:rPr lang="en"/>
              <a:t>In Unit 10, we will learn a sorting algorithm, </a:t>
            </a:r>
            <a:r>
              <a:rPr b="1" lang="en"/>
              <a:t>merge sort</a:t>
            </a:r>
            <a:r>
              <a:rPr lang="en"/>
              <a:t>, that has much better running time: O(N log N). But it's also more complicated to code!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11708" y="13541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7.6.1</a:t>
            </a:r>
            <a:endParaRPr/>
          </a:p>
          <a:p>
            <a:pPr indent="0" lvl="0" marL="0" rtl="0" algn="ctr">
              <a:spcBef>
                <a:spcPts val="0"/>
              </a:spcBef>
              <a:spcAft>
                <a:spcPts val="0"/>
              </a:spcAft>
              <a:buNone/>
            </a:pPr>
            <a:r>
              <a:rPr lang="en"/>
              <a:t>Selection Sort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nvSpPr>
        <p:spPr>
          <a:xfrm>
            <a:off x="1057125" y="973275"/>
            <a:ext cx="70881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a:t>
            </a:r>
            <a:r>
              <a:rPr lang="en" u="sng">
                <a:solidFill>
                  <a:schemeClr val="hlink"/>
                </a:solidFill>
                <a:hlinkClick r:id="rId3"/>
              </a:rPr>
              <a:t>computer science</a:t>
            </a:r>
            <a:r>
              <a:rPr lang="en"/>
              <a:t>, the computational complexity or simply complexity of an </a:t>
            </a:r>
            <a:r>
              <a:rPr lang="en" u="sng">
                <a:solidFill>
                  <a:schemeClr val="hlink"/>
                </a:solidFill>
                <a:hlinkClick r:id="rId4"/>
              </a:rPr>
              <a:t>algorithm</a:t>
            </a:r>
            <a:r>
              <a:rPr lang="en"/>
              <a:t> is the amount of resources required to run it.</a:t>
            </a:r>
            <a:endParaRPr sz="1050">
              <a:solidFill>
                <a:srgbClr val="202122"/>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t>Time complexity</a:t>
            </a:r>
            <a:r>
              <a:rPr lang="en"/>
              <a:t> is the amount of time that an algorithm takes to run, but in an abstract sense of how many operations need to be executed, not a quantity of seconds or milliseconds. The usual units of time (seconds, minutes etc.) are not used because they are too dependent on the choice of a specific computer and on the evolution of 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Space complexity</a:t>
            </a:r>
            <a:r>
              <a:rPr lang="en"/>
              <a:t> is how much memory an algorithm consumes. A lot of our algorithms so far allocate no memory, or allocate one or two things. This is constant space complexity. Constant space complexity means that the amount of space that your algorithm uses is independent of the input parameters. Linear space complexity means you probably allocated an array of size N, or for, quadratic, N^2, etc.</a:t>
            </a:r>
            <a:endParaRPr/>
          </a:p>
        </p:txBody>
      </p:sp>
      <p:sp>
        <p:nvSpPr>
          <p:cNvPr id="326" name="Google Shape;326;p32"/>
          <p:cNvSpPr txBox="1"/>
          <p:nvPr>
            <p:ph type="ctrTitle"/>
          </p:nvPr>
        </p:nvSpPr>
        <p:spPr>
          <a:xfrm>
            <a:off x="311700" y="445025"/>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Flashback: Unit 4.3</a:t>
            </a:r>
            <a:endParaRPr/>
          </a:p>
        </p:txBody>
      </p:sp>
      <p:sp>
        <p:nvSpPr>
          <p:cNvPr id="327" name="Google Shape;327;p32"/>
          <p:cNvSpPr txBox="1"/>
          <p:nvPr/>
        </p:nvSpPr>
        <p:spPr>
          <a:xfrm>
            <a:off x="761525" y="4253475"/>
            <a:ext cx="818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FF0000"/>
                </a:solidFill>
              </a:rPr>
              <a:t>What is the space complexity of Selection Sort?</a:t>
            </a:r>
            <a:endParaRPr sz="280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3"/>
          <p:cNvPicPr preferRelativeResize="0"/>
          <p:nvPr/>
        </p:nvPicPr>
        <p:blipFill>
          <a:blip r:embed="rId3">
            <a:alphaModFix/>
          </a:blip>
          <a:stretch>
            <a:fillRect/>
          </a:stretch>
        </p:blipFill>
        <p:spPr>
          <a:xfrm>
            <a:off x="1739848" y="970925"/>
            <a:ext cx="5908874" cy="3880599"/>
          </a:xfrm>
          <a:prstGeom prst="rect">
            <a:avLst/>
          </a:prstGeom>
          <a:noFill/>
          <a:ln>
            <a:noFill/>
          </a:ln>
        </p:spPr>
      </p:pic>
      <p:sp>
        <p:nvSpPr>
          <p:cNvPr id="333" name="Google Shape;333;p33"/>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sorting algorithm I learned: Bubble Sort</a:t>
            </a:r>
            <a:endParaRPr/>
          </a:p>
        </p:txBody>
      </p:sp>
      <p:sp>
        <p:nvSpPr>
          <p:cNvPr id="334" name="Google Shape;334;p33"/>
          <p:cNvSpPr txBox="1"/>
          <p:nvPr/>
        </p:nvSpPr>
        <p:spPr>
          <a:xfrm>
            <a:off x="5225150" y="3728625"/>
            <a:ext cx="3247500" cy="1262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Also O(N</a:t>
            </a:r>
            <a:r>
              <a:rPr baseline="30000" lang="en"/>
              <a:t>2</a:t>
            </a:r>
            <a:r>
              <a:rPr lang="en"/>
              <a:t>). Mostly of historical interest... although bubble sort has some properties that make it useful in some use cases, like computer graphics.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34"/>
          <p:cNvPicPr preferRelativeResize="0"/>
          <p:nvPr/>
        </p:nvPicPr>
        <p:blipFill>
          <a:blip r:embed="rId3">
            <a:alphaModFix/>
          </a:blip>
          <a:stretch>
            <a:fillRect/>
          </a:stretch>
        </p:blipFill>
        <p:spPr>
          <a:xfrm>
            <a:off x="542375" y="152400"/>
            <a:ext cx="4196000" cy="3824925"/>
          </a:xfrm>
          <a:prstGeom prst="rect">
            <a:avLst/>
          </a:prstGeom>
          <a:noFill/>
          <a:ln>
            <a:noFill/>
          </a:ln>
        </p:spPr>
      </p:pic>
      <p:pic>
        <p:nvPicPr>
          <p:cNvPr id="340" name="Google Shape;340;p34"/>
          <p:cNvPicPr preferRelativeResize="0"/>
          <p:nvPr/>
        </p:nvPicPr>
        <p:blipFill>
          <a:blip r:embed="rId4">
            <a:alphaModFix/>
          </a:blip>
          <a:stretch>
            <a:fillRect/>
          </a:stretch>
        </p:blipFill>
        <p:spPr>
          <a:xfrm>
            <a:off x="5690050" y="152400"/>
            <a:ext cx="2982343" cy="4838700"/>
          </a:xfrm>
          <a:prstGeom prst="rect">
            <a:avLst/>
          </a:prstGeom>
          <a:noFill/>
          <a:ln>
            <a:noFill/>
          </a:ln>
        </p:spPr>
      </p:pic>
      <p:sp>
        <p:nvSpPr>
          <p:cNvPr id="341" name="Google Shape;341;p34"/>
          <p:cNvSpPr txBox="1"/>
          <p:nvPr/>
        </p:nvSpPr>
        <p:spPr>
          <a:xfrm>
            <a:off x="228375" y="3853375"/>
            <a:ext cx="5309400" cy="11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highlight>
                  <a:srgbClr val="FFFFFF"/>
                </a:highlight>
              </a:rPr>
              <a:t>The </a:t>
            </a:r>
            <a:r>
              <a:rPr lang="en" sz="1050">
                <a:solidFill>
                  <a:srgbClr val="0645AD"/>
                </a:solidFill>
                <a:highlight>
                  <a:srgbClr val="FFFFFF"/>
                </a:highlight>
                <a:uFill>
                  <a:noFill/>
                </a:uFill>
                <a:hlinkClick r:id="rId5">
                  <a:extLst>
                    <a:ext uri="{A12FA001-AC4F-418D-AE19-62706E023703}">
                      <ahyp:hlinkClr val="tx"/>
                    </a:ext>
                  </a:extLst>
                </a:hlinkClick>
              </a:rPr>
              <a:t>Jargon File</a:t>
            </a:r>
            <a:r>
              <a:rPr lang="en" sz="1050">
                <a:solidFill>
                  <a:srgbClr val="202122"/>
                </a:solidFill>
                <a:highlight>
                  <a:srgbClr val="FFFFFF"/>
                </a:highlight>
              </a:rPr>
              <a:t>, which famously calls </a:t>
            </a:r>
            <a:r>
              <a:rPr lang="en" sz="1050">
                <a:solidFill>
                  <a:srgbClr val="0645AD"/>
                </a:solidFill>
                <a:highlight>
                  <a:srgbClr val="FFFFFF"/>
                </a:highlight>
                <a:uFill>
                  <a:noFill/>
                </a:uFill>
                <a:hlinkClick r:id="rId6">
                  <a:extLst>
                    <a:ext uri="{A12FA001-AC4F-418D-AE19-62706E023703}">
                      <ahyp:hlinkClr val="tx"/>
                    </a:ext>
                  </a:extLst>
                </a:hlinkClick>
              </a:rPr>
              <a:t>bogosort</a:t>
            </a:r>
            <a:r>
              <a:rPr lang="en" sz="1050">
                <a:solidFill>
                  <a:srgbClr val="202122"/>
                </a:solidFill>
                <a:highlight>
                  <a:srgbClr val="FFFFFF"/>
                </a:highlight>
              </a:rPr>
              <a:t> "the archetypical [sic] perversely awful algorithm", also calls bubble sort "the generic bad algorithm".</a:t>
            </a:r>
            <a:r>
              <a:rPr baseline="30000" lang="en">
                <a:solidFill>
                  <a:srgbClr val="0645AD"/>
                </a:solidFill>
                <a:highlight>
                  <a:srgbClr val="FFFFFF"/>
                </a:highlight>
                <a:uFill>
                  <a:noFill/>
                </a:uFill>
                <a:hlinkClick r:id="rId7">
                  <a:extLst>
                    <a:ext uri="{A12FA001-AC4F-418D-AE19-62706E023703}">
                      <ahyp:hlinkClr val="tx"/>
                    </a:ext>
                  </a:extLst>
                </a:hlinkClick>
              </a:rPr>
              <a:t>[5]</a:t>
            </a:r>
            <a:r>
              <a:rPr lang="en" sz="1050">
                <a:solidFill>
                  <a:srgbClr val="202122"/>
                </a:solidFill>
                <a:highlight>
                  <a:srgbClr val="FFFFFF"/>
                </a:highlight>
              </a:rPr>
              <a:t> </a:t>
            </a:r>
            <a:r>
              <a:rPr lang="en" sz="1050">
                <a:solidFill>
                  <a:srgbClr val="0645AD"/>
                </a:solidFill>
                <a:highlight>
                  <a:srgbClr val="FFFFFF"/>
                </a:highlight>
                <a:uFill>
                  <a:noFill/>
                </a:uFill>
                <a:hlinkClick r:id="rId8">
                  <a:extLst>
                    <a:ext uri="{A12FA001-AC4F-418D-AE19-62706E023703}">
                      <ahyp:hlinkClr val="tx"/>
                    </a:ext>
                  </a:extLst>
                </a:hlinkClick>
              </a:rPr>
              <a:t>Donald Knuth</a:t>
            </a:r>
            <a:r>
              <a:rPr lang="en" sz="1050">
                <a:solidFill>
                  <a:srgbClr val="202122"/>
                </a:solidFill>
                <a:highlight>
                  <a:srgbClr val="FFFFFF"/>
                </a:highlight>
              </a:rPr>
              <a:t>, in </a:t>
            </a:r>
            <a:r>
              <a:rPr i="1" lang="en" sz="1050">
                <a:solidFill>
                  <a:srgbClr val="0645AD"/>
                </a:solidFill>
                <a:highlight>
                  <a:srgbClr val="FFFFFF"/>
                </a:highlight>
                <a:uFill>
                  <a:noFill/>
                </a:uFill>
                <a:hlinkClick r:id="rId9">
                  <a:extLst>
                    <a:ext uri="{A12FA001-AC4F-418D-AE19-62706E023703}">
                      <ahyp:hlinkClr val="tx"/>
                    </a:ext>
                  </a:extLst>
                </a:hlinkClick>
              </a:rPr>
              <a:t>The Art of Computer Programming</a:t>
            </a:r>
            <a:r>
              <a:rPr lang="en" sz="1050">
                <a:solidFill>
                  <a:srgbClr val="202122"/>
                </a:solidFill>
                <a:highlight>
                  <a:srgbClr val="FFFFFF"/>
                </a:highlight>
              </a:rPr>
              <a:t>, concluded that "the bubble sort seems to have nothing to recommend it, except a catchy name and the fact that it leads to some interesting theoretical problems", some of which he then discusses.</a:t>
            </a:r>
            <a:r>
              <a:rPr baseline="30000" lang="en">
                <a:solidFill>
                  <a:srgbClr val="0645AD"/>
                </a:solidFill>
                <a:highlight>
                  <a:srgbClr val="FFFFFF"/>
                </a:highlight>
                <a:uFill>
                  <a:noFill/>
                </a:uFill>
                <a:hlinkClick r:id="rId10">
                  <a:extLst>
                    <a:ext uri="{A12FA001-AC4F-418D-AE19-62706E023703}">
                      <ahyp:hlinkClr val="tx"/>
                    </a:ext>
                  </a:extLst>
                </a:hlinkClick>
              </a:rPr>
              <a:t>[6]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5"/>
          <p:cNvPicPr preferRelativeResize="0"/>
          <p:nvPr/>
        </p:nvPicPr>
        <p:blipFill>
          <a:blip r:embed="rId3">
            <a:alphaModFix/>
          </a:blip>
          <a:stretch>
            <a:fillRect/>
          </a:stretch>
        </p:blipFill>
        <p:spPr>
          <a:xfrm>
            <a:off x="311700" y="682650"/>
            <a:ext cx="4630616" cy="2270100"/>
          </a:xfrm>
          <a:prstGeom prst="rect">
            <a:avLst/>
          </a:prstGeom>
          <a:noFill/>
          <a:ln>
            <a:noFill/>
          </a:ln>
        </p:spPr>
      </p:pic>
      <p:pic>
        <p:nvPicPr>
          <p:cNvPr id="347" name="Google Shape;347;p35"/>
          <p:cNvPicPr preferRelativeResize="0"/>
          <p:nvPr/>
        </p:nvPicPr>
        <p:blipFill>
          <a:blip r:embed="rId4">
            <a:alphaModFix/>
          </a:blip>
          <a:stretch>
            <a:fillRect/>
          </a:stretch>
        </p:blipFill>
        <p:spPr>
          <a:xfrm>
            <a:off x="279350" y="2952750"/>
            <a:ext cx="4412924" cy="1430201"/>
          </a:xfrm>
          <a:prstGeom prst="rect">
            <a:avLst/>
          </a:prstGeom>
          <a:noFill/>
          <a:ln>
            <a:noFill/>
          </a:ln>
        </p:spPr>
      </p:pic>
      <p:pic>
        <p:nvPicPr>
          <p:cNvPr id="348" name="Google Shape;348;p35"/>
          <p:cNvPicPr preferRelativeResize="0"/>
          <p:nvPr/>
        </p:nvPicPr>
        <p:blipFill>
          <a:blip r:embed="rId5">
            <a:alphaModFix/>
          </a:blip>
          <a:stretch>
            <a:fillRect/>
          </a:stretch>
        </p:blipFill>
        <p:spPr>
          <a:xfrm>
            <a:off x="5180500" y="1151825"/>
            <a:ext cx="3742525" cy="2234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Exercise: Build your own selection sort (not bogosort)</a:t>
            </a:r>
            <a:endParaRPr/>
          </a:p>
        </p:txBody>
      </p:sp>
      <p:sp>
        <p:nvSpPr>
          <p:cNvPr id="354" name="Google Shape;35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Replit: SelectionSort</a:t>
            </a:r>
            <a:endParaRPr/>
          </a:p>
          <a:p>
            <a:pPr indent="-342900" lvl="0" marL="457200" rtl="0" algn="l">
              <a:spcBef>
                <a:spcPts val="0"/>
              </a:spcBef>
              <a:spcAft>
                <a:spcPts val="0"/>
              </a:spcAft>
              <a:buSzPts val="1800"/>
              <a:buChar char="●"/>
            </a:pPr>
            <a:r>
              <a:rPr lang="en"/>
              <a:t>We'll reconvene near the end of class to review the solution together.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37"/>
          <p:cNvPicPr preferRelativeResize="0"/>
          <p:nvPr/>
        </p:nvPicPr>
        <p:blipFill>
          <a:blip r:embed="rId3">
            <a:alphaModFix/>
          </a:blip>
          <a:stretch>
            <a:fillRect/>
          </a:stretch>
        </p:blipFill>
        <p:spPr>
          <a:xfrm>
            <a:off x="1540076" y="502075"/>
            <a:ext cx="5423450" cy="422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38"/>
          <p:cNvPicPr preferRelativeResize="0"/>
          <p:nvPr/>
        </p:nvPicPr>
        <p:blipFill>
          <a:blip r:embed="rId3">
            <a:alphaModFix/>
          </a:blip>
          <a:stretch>
            <a:fillRect/>
          </a:stretch>
        </p:blipFill>
        <p:spPr>
          <a:xfrm>
            <a:off x="571398" y="331000"/>
            <a:ext cx="7789150" cy="4472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Sorting Algorithms</a:t>
            </a:r>
            <a:endParaRPr/>
          </a:p>
        </p:txBody>
      </p:sp>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 Wednesday, we introduced </a:t>
            </a:r>
            <a:r>
              <a:rPr b="1" lang="en"/>
              <a:t>binary search</a:t>
            </a:r>
            <a:r>
              <a:rPr lang="en"/>
              <a:t>, a search algorithm that only works on sorted arrays.</a:t>
            </a:r>
            <a:endParaRPr/>
          </a:p>
          <a:p>
            <a:pPr indent="0" lvl="0" marL="0" rtl="0" algn="l">
              <a:spcBef>
                <a:spcPts val="1200"/>
              </a:spcBef>
              <a:spcAft>
                <a:spcPts val="0"/>
              </a:spcAft>
              <a:buNone/>
            </a:pPr>
            <a:r>
              <a:rPr lang="en"/>
              <a:t>So, we need to be able to sort arrays. How? With a sorting algorithm!</a:t>
            </a:r>
            <a:endParaRPr/>
          </a:p>
          <a:p>
            <a:pPr indent="0" lvl="0" marL="0" rtl="0" algn="l">
              <a:spcBef>
                <a:spcPts val="1200"/>
              </a:spcBef>
              <a:spcAft>
                <a:spcPts val="0"/>
              </a:spcAft>
              <a:buNone/>
            </a:pPr>
            <a:r>
              <a:rPr lang="en"/>
              <a:t>In Unit 7, we discuss two sorting algorithms: </a:t>
            </a:r>
            <a:r>
              <a:rPr b="1" lang="en"/>
              <a:t>selection sort</a:t>
            </a:r>
            <a:r>
              <a:rPr lang="en"/>
              <a:t> and </a:t>
            </a:r>
            <a:r>
              <a:rPr b="1" lang="en"/>
              <a:t>insertion sort</a:t>
            </a:r>
            <a:r>
              <a:rPr lang="en"/>
              <a:t>.</a:t>
            </a:r>
            <a:endParaRPr/>
          </a:p>
          <a:p>
            <a:pPr indent="0" lvl="0" marL="0" rtl="0" algn="l">
              <a:spcBef>
                <a:spcPts val="1200"/>
              </a:spcBef>
              <a:spcAft>
                <a:spcPts val="1200"/>
              </a:spcAft>
              <a:buNone/>
            </a:pPr>
            <a:r>
              <a:rPr lang="en"/>
              <a:t>These algorithms are relatively simple... but not very efficient! We will learn a much more efficient algorithm, </a:t>
            </a:r>
            <a:r>
              <a:rPr b="1" lang="en"/>
              <a:t>merge sort</a:t>
            </a:r>
            <a:r>
              <a:rPr lang="en"/>
              <a:t>, in Unit 9.</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71" name="Google Shape;7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Today, we will just discuss selection sort and you'll implement your own.</a:t>
            </a:r>
            <a:endParaRPr/>
          </a:p>
          <a:p>
            <a:pPr indent="-342900" lvl="0" marL="457200" rtl="0" algn="l">
              <a:spcBef>
                <a:spcPts val="0"/>
              </a:spcBef>
              <a:spcAft>
                <a:spcPts val="0"/>
              </a:spcAft>
              <a:buSzPts val="1800"/>
              <a:buChar char="●"/>
            </a:pPr>
            <a:r>
              <a:rPr lang="en"/>
              <a:t>We'll cover </a:t>
            </a:r>
            <a:r>
              <a:rPr b="1" lang="en"/>
              <a:t>insertion sort</a:t>
            </a:r>
            <a:r>
              <a:rPr lang="en"/>
              <a:t> next week.</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77" name="Google Shape;7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Selection Sort is an algorithm that relies on </a:t>
            </a:r>
            <a:r>
              <a:rPr b="1" lang="en"/>
              <a:t>swapping</a:t>
            </a:r>
            <a:r>
              <a:rPr lang="en"/>
              <a:t> array elements.</a:t>
            </a:r>
            <a:endParaRPr/>
          </a:p>
          <a:p>
            <a:pPr indent="-342900" lvl="0" marL="457200" rtl="0" algn="l">
              <a:spcBef>
                <a:spcPts val="0"/>
              </a:spcBef>
              <a:spcAft>
                <a:spcPts val="0"/>
              </a:spcAft>
              <a:buSzPts val="1800"/>
              <a:buChar char="●"/>
            </a:pPr>
            <a:r>
              <a:rPr lang="en"/>
              <a:t>We used swapping in section 6.4 to reverse the elements in an array.</a:t>
            </a:r>
            <a:endParaRPr/>
          </a:p>
          <a:p>
            <a:pPr indent="-342900" lvl="0" marL="457200" rtl="0" algn="l">
              <a:spcBef>
                <a:spcPts val="0"/>
              </a:spcBef>
              <a:spcAft>
                <a:spcPts val="0"/>
              </a:spcAft>
              <a:buSzPts val="1800"/>
              <a:buChar char="●"/>
            </a:pPr>
            <a:r>
              <a:rPr lang="en"/>
              <a:t>Java doesn't have a built-in "swap" capability, so you must use a temporary variable: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Swapping variables is also called exchanging variables. Sort algorithms that rely on swapping/exchanging values are classified as </a:t>
            </a:r>
            <a:r>
              <a:rPr b="1" lang="en"/>
              <a:t>exchange sorts</a:t>
            </a:r>
            <a:r>
              <a:rPr lang="en"/>
              <a:t>. (Confusingly, there is also a specific sort algorithm called Exchange Sort.)</a:t>
            </a:r>
            <a:endParaRPr/>
          </a:p>
        </p:txBody>
      </p:sp>
      <p:sp>
        <p:nvSpPr>
          <p:cNvPr id="78" name="Google Shape;78;p17"/>
          <p:cNvSpPr txBox="1"/>
          <p:nvPr/>
        </p:nvSpPr>
        <p:spPr>
          <a:xfrm>
            <a:off x="1979150" y="2482950"/>
            <a:ext cx="5423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 Swap array elements array[i] and array[j]</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int temp = array[i];</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array[i] = array[j];</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array[j] = temp;</a:t>
            </a:r>
            <a:endParaRPr>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84" name="Google Shape;8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each index i in the array to be sorted:</a:t>
            </a:r>
            <a:endParaRPr/>
          </a:p>
          <a:p>
            <a:pPr indent="457200" lvl="0" marL="0" rtl="0" algn="l">
              <a:spcBef>
                <a:spcPts val="1200"/>
              </a:spcBef>
              <a:spcAft>
                <a:spcPts val="0"/>
              </a:spcAft>
              <a:buNone/>
            </a:pPr>
            <a:r>
              <a:rPr lang="en"/>
              <a:t>Find the index j of the minimum value in the range array[i] to array[length-1]</a:t>
            </a:r>
            <a:endParaRPr/>
          </a:p>
          <a:p>
            <a:pPr indent="457200" lvl="0" marL="0" rtl="0" algn="l">
              <a:spcBef>
                <a:spcPts val="1200"/>
              </a:spcBef>
              <a:spcAft>
                <a:spcPts val="0"/>
              </a:spcAft>
              <a:buNone/>
            </a:pPr>
            <a:r>
              <a:rPr lang="en"/>
              <a:t>Swap array[i] and array[j] (this is a "no-op" if i == j)</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Let's work through a Selection Sort. We'll start with this unsorted array.</a:t>
            </a:r>
            <a:endParaRPr/>
          </a:p>
        </p:txBody>
      </p:sp>
      <p:sp>
        <p:nvSpPr>
          <p:cNvPr id="91" name="Google Shape;91;p19"/>
          <p:cNvSpPr txBox="1"/>
          <p:nvPr/>
        </p:nvSpPr>
        <p:spPr>
          <a:xfrm>
            <a:off x="250002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92" name="Google Shape;92;p19"/>
          <p:cNvSpPr txBox="1"/>
          <p:nvPr/>
        </p:nvSpPr>
        <p:spPr>
          <a:xfrm>
            <a:off x="30359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93" name="Google Shape;93;p19"/>
          <p:cNvSpPr txBox="1"/>
          <p:nvPr/>
        </p:nvSpPr>
        <p:spPr>
          <a:xfrm>
            <a:off x="357192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94" name="Google Shape;94;p19"/>
          <p:cNvSpPr txBox="1"/>
          <p:nvPr/>
        </p:nvSpPr>
        <p:spPr>
          <a:xfrm>
            <a:off x="41078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95" name="Google Shape;95;p19"/>
          <p:cNvSpPr txBox="1"/>
          <p:nvPr/>
        </p:nvSpPr>
        <p:spPr>
          <a:xfrm>
            <a:off x="4643825" y="21489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96" name="Google Shape;96;p19"/>
          <p:cNvSpPr txBox="1"/>
          <p:nvPr/>
        </p:nvSpPr>
        <p:spPr>
          <a:xfrm>
            <a:off x="51797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97" name="Google Shape;97;p19"/>
          <p:cNvSpPr txBox="1"/>
          <p:nvPr/>
        </p:nvSpPr>
        <p:spPr>
          <a:xfrm>
            <a:off x="571572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98" name="Google Shape;98;p19"/>
          <p:cNvSpPr txBox="1"/>
          <p:nvPr/>
        </p:nvSpPr>
        <p:spPr>
          <a:xfrm>
            <a:off x="62516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Loop Iteration #1</a:t>
            </a:r>
            <a:endParaRPr/>
          </a:p>
        </p:txBody>
      </p:sp>
      <p:sp>
        <p:nvSpPr>
          <p:cNvPr id="105" name="Google Shape;105;p20"/>
          <p:cNvSpPr txBox="1"/>
          <p:nvPr/>
        </p:nvSpPr>
        <p:spPr>
          <a:xfrm>
            <a:off x="250002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106" name="Google Shape;106;p20"/>
          <p:cNvSpPr txBox="1"/>
          <p:nvPr/>
        </p:nvSpPr>
        <p:spPr>
          <a:xfrm>
            <a:off x="30359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107" name="Google Shape;107;p20"/>
          <p:cNvSpPr txBox="1"/>
          <p:nvPr/>
        </p:nvSpPr>
        <p:spPr>
          <a:xfrm>
            <a:off x="357192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108" name="Google Shape;108;p20"/>
          <p:cNvSpPr txBox="1"/>
          <p:nvPr/>
        </p:nvSpPr>
        <p:spPr>
          <a:xfrm>
            <a:off x="41078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109" name="Google Shape;109;p20"/>
          <p:cNvSpPr txBox="1"/>
          <p:nvPr/>
        </p:nvSpPr>
        <p:spPr>
          <a:xfrm>
            <a:off x="4643825" y="2148975"/>
            <a:ext cx="3933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110" name="Google Shape;110;p20"/>
          <p:cNvSpPr txBox="1"/>
          <p:nvPr/>
        </p:nvSpPr>
        <p:spPr>
          <a:xfrm>
            <a:off x="51797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111" name="Google Shape;111;p20"/>
          <p:cNvSpPr txBox="1"/>
          <p:nvPr/>
        </p:nvSpPr>
        <p:spPr>
          <a:xfrm>
            <a:off x="571572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112" name="Google Shape;112;p20"/>
          <p:cNvSpPr txBox="1"/>
          <p:nvPr/>
        </p:nvSpPr>
        <p:spPr>
          <a:xfrm>
            <a:off x="62516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113" name="Google Shape;113;p20"/>
          <p:cNvSpPr txBox="1"/>
          <p:nvPr/>
        </p:nvSpPr>
        <p:spPr>
          <a:xfrm>
            <a:off x="2380350" y="16928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 Identify minimum value</a:t>
            </a:r>
            <a:endParaRPr/>
          </a:p>
        </p:txBody>
      </p:sp>
      <p:sp>
        <p:nvSpPr>
          <p:cNvPr id="114" name="Google Shape;114;p20"/>
          <p:cNvSpPr txBox="1"/>
          <p:nvPr/>
        </p:nvSpPr>
        <p:spPr>
          <a:xfrm>
            <a:off x="2380350" y="29120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 Swap it into position 0</a:t>
            </a:r>
            <a:endParaRPr/>
          </a:p>
        </p:txBody>
      </p:sp>
      <p:sp>
        <p:nvSpPr>
          <p:cNvPr id="115" name="Google Shape;115;p20"/>
          <p:cNvSpPr txBox="1"/>
          <p:nvPr/>
        </p:nvSpPr>
        <p:spPr>
          <a:xfrm>
            <a:off x="25000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116" name="Google Shape;116;p20"/>
          <p:cNvSpPr txBox="1"/>
          <p:nvPr/>
        </p:nvSpPr>
        <p:spPr>
          <a:xfrm>
            <a:off x="30359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117" name="Google Shape;117;p20"/>
          <p:cNvSpPr txBox="1"/>
          <p:nvPr/>
        </p:nvSpPr>
        <p:spPr>
          <a:xfrm>
            <a:off x="357192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118" name="Google Shape;118;p20"/>
          <p:cNvSpPr txBox="1"/>
          <p:nvPr/>
        </p:nvSpPr>
        <p:spPr>
          <a:xfrm>
            <a:off x="41078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119" name="Google Shape;119;p20"/>
          <p:cNvSpPr txBox="1"/>
          <p:nvPr/>
        </p:nvSpPr>
        <p:spPr>
          <a:xfrm>
            <a:off x="4643825" y="3368175"/>
            <a:ext cx="3933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120" name="Google Shape;120;p20"/>
          <p:cNvSpPr txBox="1"/>
          <p:nvPr/>
        </p:nvSpPr>
        <p:spPr>
          <a:xfrm>
            <a:off x="51797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121" name="Google Shape;121;p20"/>
          <p:cNvSpPr txBox="1"/>
          <p:nvPr/>
        </p:nvSpPr>
        <p:spPr>
          <a:xfrm>
            <a:off x="571572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122" name="Google Shape;122;p20"/>
          <p:cNvSpPr txBox="1"/>
          <p:nvPr/>
        </p:nvSpPr>
        <p:spPr>
          <a:xfrm>
            <a:off x="62516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128" name="Google Shape;12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Loop Iteration #2</a:t>
            </a:r>
            <a:endParaRPr/>
          </a:p>
        </p:txBody>
      </p:sp>
      <p:sp>
        <p:nvSpPr>
          <p:cNvPr id="129" name="Google Shape;129;p21"/>
          <p:cNvSpPr txBox="1"/>
          <p:nvPr/>
        </p:nvSpPr>
        <p:spPr>
          <a:xfrm>
            <a:off x="2500025" y="21489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130" name="Google Shape;130;p21"/>
          <p:cNvSpPr txBox="1"/>
          <p:nvPr/>
        </p:nvSpPr>
        <p:spPr>
          <a:xfrm>
            <a:off x="30359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131" name="Google Shape;131;p21"/>
          <p:cNvSpPr txBox="1"/>
          <p:nvPr/>
        </p:nvSpPr>
        <p:spPr>
          <a:xfrm>
            <a:off x="357192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132" name="Google Shape;132;p21"/>
          <p:cNvSpPr txBox="1"/>
          <p:nvPr/>
        </p:nvSpPr>
        <p:spPr>
          <a:xfrm>
            <a:off x="41078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133" name="Google Shape;133;p21"/>
          <p:cNvSpPr txBox="1"/>
          <p:nvPr/>
        </p:nvSpPr>
        <p:spPr>
          <a:xfrm>
            <a:off x="4643825" y="21489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134" name="Google Shape;134;p21"/>
          <p:cNvSpPr txBox="1"/>
          <p:nvPr/>
        </p:nvSpPr>
        <p:spPr>
          <a:xfrm>
            <a:off x="51797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135" name="Google Shape;135;p21"/>
          <p:cNvSpPr txBox="1"/>
          <p:nvPr/>
        </p:nvSpPr>
        <p:spPr>
          <a:xfrm>
            <a:off x="5715725" y="2148975"/>
            <a:ext cx="3933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136" name="Google Shape;136;p21"/>
          <p:cNvSpPr txBox="1"/>
          <p:nvPr/>
        </p:nvSpPr>
        <p:spPr>
          <a:xfrm>
            <a:off x="6251675" y="21489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
        <p:nvSpPr>
          <p:cNvPr id="137" name="Google Shape;137;p21"/>
          <p:cNvSpPr txBox="1"/>
          <p:nvPr/>
        </p:nvSpPr>
        <p:spPr>
          <a:xfrm>
            <a:off x="2380350" y="16928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 Identify minimum value in array [1..N-1]</a:t>
            </a:r>
            <a:endParaRPr/>
          </a:p>
        </p:txBody>
      </p:sp>
      <p:sp>
        <p:nvSpPr>
          <p:cNvPr id="138" name="Google Shape;138;p21"/>
          <p:cNvSpPr txBox="1"/>
          <p:nvPr/>
        </p:nvSpPr>
        <p:spPr>
          <a:xfrm>
            <a:off x="2380350" y="2912025"/>
            <a:ext cx="54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 Swap it into position 1</a:t>
            </a:r>
            <a:endParaRPr/>
          </a:p>
        </p:txBody>
      </p:sp>
      <p:sp>
        <p:nvSpPr>
          <p:cNvPr id="139" name="Google Shape;139;p21"/>
          <p:cNvSpPr txBox="1"/>
          <p:nvPr/>
        </p:nvSpPr>
        <p:spPr>
          <a:xfrm>
            <a:off x="250002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140" name="Google Shape;140;p21"/>
          <p:cNvSpPr txBox="1"/>
          <p:nvPr/>
        </p:nvSpPr>
        <p:spPr>
          <a:xfrm>
            <a:off x="3035975" y="3368175"/>
            <a:ext cx="393300" cy="4002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141" name="Google Shape;141;p21"/>
          <p:cNvSpPr txBox="1"/>
          <p:nvPr/>
        </p:nvSpPr>
        <p:spPr>
          <a:xfrm>
            <a:off x="357192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6</a:t>
            </a:r>
            <a:endParaRPr/>
          </a:p>
        </p:txBody>
      </p:sp>
      <p:sp>
        <p:nvSpPr>
          <p:cNvPr id="142" name="Google Shape;142;p21"/>
          <p:cNvSpPr txBox="1"/>
          <p:nvPr/>
        </p:nvSpPr>
        <p:spPr>
          <a:xfrm>
            <a:off x="41078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7</a:t>
            </a:r>
            <a:endParaRPr/>
          </a:p>
        </p:txBody>
      </p:sp>
      <p:sp>
        <p:nvSpPr>
          <p:cNvPr id="143" name="Google Shape;143;p21"/>
          <p:cNvSpPr txBox="1"/>
          <p:nvPr/>
        </p:nvSpPr>
        <p:spPr>
          <a:xfrm>
            <a:off x="4643825" y="3368175"/>
            <a:ext cx="3933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9</a:t>
            </a:r>
            <a:endParaRPr/>
          </a:p>
        </p:txBody>
      </p:sp>
      <p:sp>
        <p:nvSpPr>
          <p:cNvPr id="144" name="Google Shape;144;p21"/>
          <p:cNvSpPr txBox="1"/>
          <p:nvPr/>
        </p:nvSpPr>
        <p:spPr>
          <a:xfrm>
            <a:off x="51797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16</a:t>
            </a:r>
            <a:endParaRPr/>
          </a:p>
        </p:txBody>
      </p:sp>
      <p:sp>
        <p:nvSpPr>
          <p:cNvPr id="145" name="Google Shape;145;p21"/>
          <p:cNvSpPr txBox="1"/>
          <p:nvPr/>
        </p:nvSpPr>
        <p:spPr>
          <a:xfrm>
            <a:off x="5715725" y="3368175"/>
            <a:ext cx="3933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13</a:t>
            </a:r>
            <a:endParaRPr/>
          </a:p>
        </p:txBody>
      </p:sp>
      <p:sp>
        <p:nvSpPr>
          <p:cNvPr id="146" name="Google Shape;146;p21"/>
          <p:cNvSpPr txBox="1"/>
          <p:nvPr/>
        </p:nvSpPr>
        <p:spPr>
          <a:xfrm>
            <a:off x="6251675" y="3368175"/>
            <a:ext cx="393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12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